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82" r:id="rId16"/>
    <p:sldId id="283" r:id="rId17"/>
  </p:sldIdLst>
  <p:sldSz cx="9144000" cy="5143500" type="screen16x9"/>
  <p:notesSz cx="7559675" cy="10691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14676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563480"/>
            <a:ext cx="8229240" cy="303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822924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771480"/>
            <a:ext cx="8229240" cy="3305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563480"/>
            <a:ext cx="8229240" cy="303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14676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67424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23964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2208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20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23964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02208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822924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771480"/>
            <a:ext cx="8229240" cy="3305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0" y="0"/>
            <a:ext cx="9143640" cy="719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" name="Picture 2"/>
          <p:cNvPicPr/>
          <p:nvPr/>
        </p:nvPicPr>
        <p:blipFill>
          <a:blip r:embed="rId14"/>
          <a:stretch/>
        </p:blipFill>
        <p:spPr>
          <a:xfrm>
            <a:off x="3708000" y="4809960"/>
            <a:ext cx="1728000" cy="33336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EF7D91B8-CFF6-4E72-8417-6E8F4862D1D6}" type="datetime">
              <a:rPr lang="hr-HR" sz="1200" b="0" strike="noStrike" spc="-1">
                <a:solidFill>
                  <a:srgbClr val="8B8B8B"/>
                </a:solidFill>
                <a:latin typeface="Calibri"/>
              </a:rPr>
              <a:t>3.3.2020.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7B9B9A6-05AA-4917-A1A9-461B2B9A2271}" type="slidenum">
              <a:rPr lang="hr-HR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3200" b="0" strike="noStrike" spc="-1">
                <a:solidFill>
                  <a:srgbClr val="000000"/>
                </a:solidFill>
                <a:latin typeface="Calibri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400" b="0" strike="noStrike" spc="-1">
                <a:solidFill>
                  <a:srgbClr val="000000"/>
                </a:solidFill>
                <a:latin typeface="Calibri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0"/>
            <a:ext cx="9143640" cy="719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3" name="Picture 2"/>
          <p:cNvPicPr/>
          <p:nvPr/>
        </p:nvPicPr>
        <p:blipFill>
          <a:blip r:embed="rId14"/>
          <a:stretch/>
        </p:blipFill>
        <p:spPr>
          <a:xfrm>
            <a:off x="3708000" y="4809960"/>
            <a:ext cx="1728000" cy="333360"/>
          </a:xfrm>
          <a:prstGeom prst="rect">
            <a:avLst/>
          </a:prstGeom>
          <a:ln>
            <a:noFill/>
          </a:ln>
        </p:spPr>
      </p:pic>
      <p:sp>
        <p:nvSpPr>
          <p:cNvPr id="44" name="PlaceHolder 2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200" y="1563480"/>
            <a:ext cx="8229240" cy="30304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4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46" name="PlaceHolder 4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07DEFC52-A4A9-470B-B188-3FB030B00B49}" type="datetime">
              <a:rPr lang="hr-HR" sz="1200" b="0" strike="noStrike" spc="-1">
                <a:solidFill>
                  <a:srgbClr val="8B8B8B"/>
                </a:solidFill>
                <a:latin typeface="Calibri"/>
              </a:rPr>
              <a:t>3.3.2020.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FFC58DA-A40A-4E9F-A449-397FF9C5F97B}" type="slidenum">
              <a:rPr lang="hr-HR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hr-H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en-US" sz="3200" b="1" dirty="0" err="1"/>
              <a:t>Prirodna</a:t>
            </a: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lang="en-US" sz="3200" b="1" dirty="0" err="1"/>
              <a:t>kulturna</a:t>
            </a:r>
            <a:r>
              <a:rPr lang="en-US" sz="3200" b="1" dirty="0"/>
              <a:t> </a:t>
            </a:r>
            <a:r>
              <a:rPr lang="en-US" sz="3200" b="1" dirty="0" err="1"/>
              <a:t>baština</a:t>
            </a:r>
            <a:r>
              <a:rPr lang="en-US" sz="3200" b="1" dirty="0"/>
              <a:t> </a:t>
            </a:r>
            <a:r>
              <a:rPr lang="en-US" sz="3200" b="1" dirty="0" err="1"/>
              <a:t>Panonske</a:t>
            </a:r>
            <a:r>
              <a:rPr lang="en-US" sz="3200" b="1" dirty="0"/>
              <a:t> </a:t>
            </a:r>
            <a:r>
              <a:rPr lang="en-US" sz="3200" b="1" dirty="0" err="1"/>
              <a:t>Hrvatske</a:t>
            </a:r>
            <a:endParaRPr lang="hr-HR" sz="3200" dirty="0"/>
          </a:p>
        </p:txBody>
      </p:sp>
      <p:sp>
        <p:nvSpPr>
          <p:cNvPr id="85" name="TextShape 2"/>
          <p:cNvSpPr txBox="1"/>
          <p:nvPr/>
        </p:nvSpPr>
        <p:spPr>
          <a:xfrm>
            <a:off x="1371600" y="2914560"/>
            <a:ext cx="6400440" cy="1314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F9025-876A-4B66-9537-116AB7B1E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99708"/>
            <a:ext cx="8229240" cy="498598"/>
          </a:xfrm>
        </p:spPr>
        <p:txBody>
          <a:bodyPr/>
          <a:lstStyle/>
          <a:p>
            <a:r>
              <a:rPr lang="hr-HR" sz="3600" dirty="0"/>
              <a:t>Kulturna baština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D37DBD-BF12-4922-A37F-E3F355419EED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66255" y="806685"/>
            <a:ext cx="8229240" cy="664797"/>
          </a:xfrm>
        </p:spPr>
        <p:txBody>
          <a:bodyPr/>
          <a:lstStyle/>
          <a:p>
            <a:r>
              <a:rPr lang="hr-HR" sz="2400" dirty="0"/>
              <a:t>kulturno-povijesni spomenici, stare gradske jezgra, dvorci, utvrde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91A2B5-8981-4222-A7D3-1E7C2A198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45" y="1734774"/>
            <a:ext cx="79438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50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A29E28-E7D9-41B7-8BD3-15FA6B34B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34" y="318655"/>
            <a:ext cx="3437794" cy="46100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48219E-AACA-424D-8E49-963D5BD90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707" y="615661"/>
            <a:ext cx="3943350" cy="3219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E03D28-28BF-49B3-89FE-315934E494F8}"/>
              </a:ext>
            </a:extLst>
          </p:cNvPr>
          <p:cNvSpPr txBox="1"/>
          <p:nvPr/>
        </p:nvSpPr>
        <p:spPr>
          <a:xfrm>
            <a:off x="4724400" y="4080164"/>
            <a:ext cx="3659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Pronađite naselja u kojima se nalaze dvorci na fotografijama.</a:t>
            </a:r>
          </a:p>
        </p:txBody>
      </p:sp>
    </p:spTree>
    <p:extLst>
      <p:ext uri="{BB962C8B-B14F-4D97-AF65-F5344CB8AC3E}">
        <p14:creationId xmlns:p14="http://schemas.microsoft.com/office/powerpoint/2010/main" val="3247418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E2F17-B25F-47BD-B759-591426F02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2" y="83100"/>
            <a:ext cx="8229240" cy="443198"/>
          </a:xfrm>
        </p:spPr>
        <p:txBody>
          <a:bodyPr/>
          <a:lstStyle/>
          <a:p>
            <a:r>
              <a:rPr lang="hr-HR" sz="3200" dirty="0"/>
              <a:t>Zadatak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00A7D-49BA-4700-B8AA-18864D855D5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39436" y="1322802"/>
            <a:ext cx="8229240" cy="1641475"/>
          </a:xfrm>
        </p:spPr>
        <p:txBody>
          <a:bodyPr/>
          <a:lstStyle/>
          <a:p>
            <a:r>
              <a:rPr lang="hr-HR" sz="2400" dirty="0"/>
              <a:t>pomoću teksta u udžbeniku str.163 izdvojite kulturno-spomeničku baštinu Panonske Hrvatske</a:t>
            </a:r>
          </a:p>
          <a:p>
            <a:r>
              <a:rPr lang="hr-HR" sz="2400" i="1" dirty="0"/>
              <a:t>Postoji li kulturno-spomenička baština u vašem zavičaju?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AD1DC7-9644-4B34-9F40-0F1B40986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753" y="3037175"/>
            <a:ext cx="5857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8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B1A76-60ED-436B-995E-4DD86B9C4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18" y="158144"/>
            <a:ext cx="8229240" cy="498598"/>
          </a:xfrm>
        </p:spPr>
        <p:txBody>
          <a:bodyPr/>
          <a:lstStyle/>
          <a:p>
            <a:r>
              <a:rPr lang="hr-HR" sz="3600" dirty="0"/>
              <a:t>Nematerijalna kulturna baština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D9F5CE-F711-49B2-A492-21F2A911919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60218" y="1114967"/>
            <a:ext cx="8229240" cy="3096232"/>
          </a:xfrm>
        </p:spPr>
        <p:txBody>
          <a:bodyPr/>
          <a:lstStyle/>
          <a:p>
            <a:r>
              <a:rPr lang="hr-HR" sz="2400" dirty="0"/>
              <a:t>Advent u Zagrebu</a:t>
            </a:r>
          </a:p>
          <a:p>
            <a:r>
              <a:rPr lang="hr-HR" sz="2400" dirty="0"/>
              <a:t>varaždinske Barokne večeri i Špancirfest</a:t>
            </a:r>
          </a:p>
          <a:p>
            <a:r>
              <a:rPr lang="hr-HR" sz="2400" dirty="0"/>
              <a:t>Karlovački dani piva</a:t>
            </a:r>
          </a:p>
          <a:p>
            <a:r>
              <a:rPr lang="hr-HR" sz="2400" dirty="0"/>
              <a:t>Samoborski karneval</a:t>
            </a:r>
          </a:p>
          <a:p>
            <a:r>
              <a:rPr lang="hr-HR" sz="2400" dirty="0"/>
              <a:t>krapinski Festival kajkavskih popevki</a:t>
            </a:r>
          </a:p>
          <a:p>
            <a:r>
              <a:rPr lang="hr-HR" sz="2400" dirty="0"/>
              <a:t>Đakovački vezovi</a:t>
            </a:r>
          </a:p>
          <a:p>
            <a:r>
              <a:rPr lang="hr-HR" sz="2400" dirty="0"/>
              <a:t>Vinkovačke jeseni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0949B-51EA-4BDF-929B-536B6BFBE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038" y="2153526"/>
            <a:ext cx="2907744" cy="25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58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F918D-B8E8-4602-9532-83B050B0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09" y="255108"/>
            <a:ext cx="8229240" cy="387798"/>
          </a:xfrm>
        </p:spPr>
        <p:txBody>
          <a:bodyPr/>
          <a:lstStyle/>
          <a:p>
            <a:r>
              <a:rPr lang="hr-HR" sz="2800" dirty="0"/>
              <a:t>Ponavljanje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DD346-18BA-4DEC-A4A5-3FF6170D0427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01782" y="1340030"/>
            <a:ext cx="8229240" cy="332399"/>
          </a:xfrm>
        </p:spPr>
        <p:txBody>
          <a:bodyPr/>
          <a:lstStyle/>
          <a:p>
            <a:r>
              <a:rPr lang="hr-HR" sz="2400" dirty="0"/>
              <a:t>Riješite radnu bilježnicu.</a:t>
            </a:r>
          </a:p>
        </p:txBody>
      </p:sp>
    </p:spTree>
    <p:extLst>
      <p:ext uri="{BB962C8B-B14F-4D97-AF65-F5344CB8AC3E}">
        <p14:creationId xmlns:p14="http://schemas.microsoft.com/office/powerpoint/2010/main" val="3749227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A3B15-B44A-42C3-A44C-72321FEF0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227417"/>
            <a:ext cx="8229240" cy="498598"/>
          </a:xfrm>
        </p:spPr>
        <p:txBody>
          <a:bodyPr/>
          <a:lstStyle/>
          <a:p>
            <a:r>
              <a:rPr lang="hr-HR" sz="3600" dirty="0"/>
              <a:t>Izradila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54D62-E003-4689-AFCC-6602A5B73E51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39436" y="1353884"/>
            <a:ext cx="8229240" cy="332399"/>
          </a:xfrm>
        </p:spPr>
        <p:txBody>
          <a:bodyPr/>
          <a:lstStyle/>
          <a:p>
            <a:pPr marL="0" indent="0">
              <a:buNone/>
            </a:pPr>
            <a:r>
              <a:rPr lang="hr-HR" sz="2400" dirty="0"/>
              <a:t>Marija Ros Kozarić,prof.</a:t>
            </a:r>
          </a:p>
        </p:txBody>
      </p:sp>
    </p:spTree>
    <p:extLst>
      <p:ext uri="{BB962C8B-B14F-4D97-AF65-F5344CB8AC3E}">
        <p14:creationId xmlns:p14="http://schemas.microsoft.com/office/powerpoint/2010/main" val="3322076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90055" y="0"/>
            <a:ext cx="8229240" cy="712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sr-Latn-RS" sz="3200" b="0" strike="noStrike" spc="-1" dirty="0">
                <a:solidFill>
                  <a:srgbClr val="000000"/>
                </a:solidFill>
                <a:latin typeface="+mj-lt"/>
              </a:rPr>
              <a:t>Nakon današnjeg sata moći ćeš....</a:t>
            </a:r>
          </a:p>
        </p:txBody>
      </p:sp>
      <p:sp>
        <p:nvSpPr>
          <p:cNvPr id="87" name="TextShape 2"/>
          <p:cNvSpPr txBox="1"/>
          <p:nvPr/>
        </p:nvSpPr>
        <p:spPr>
          <a:xfrm>
            <a:off x="457200" y="1563480"/>
            <a:ext cx="8229240" cy="303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i="1" dirty="0"/>
              <a:t> </a:t>
            </a:r>
            <a:r>
              <a:rPr lang="hr-HR" sz="2400" i="1" dirty="0"/>
              <a:t>razlikovati oblike zaštite prirode i imenovati na slijepoj karti parkove prirode (PP), regionalne parkove (RP) i geoparkove (GP) u  Panonskoj Hrvatskoj</a:t>
            </a:r>
            <a:endParaRPr lang="hr-HR" sz="2400" dirty="0"/>
          </a:p>
          <a:p>
            <a:r>
              <a:rPr lang="hr-HR" sz="2400" i="1" dirty="0"/>
              <a:t> </a:t>
            </a: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i="1" dirty="0"/>
              <a:t>navesti primjere kulturne materijalne i nematerijalne baštine</a:t>
            </a:r>
            <a:endParaRPr lang="hr-HR" sz="2400" dirty="0"/>
          </a:p>
          <a:p>
            <a:r>
              <a:rPr lang="hr-HR" sz="2400" i="1" dirty="0"/>
              <a:t> </a:t>
            </a:r>
            <a:endParaRPr lang="hr-H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69AF32-6FB6-44B4-B823-DADB1981E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8" y="633176"/>
            <a:ext cx="2751855" cy="408169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5931CA5-A3E3-4316-95D0-FB3E8ED6BCC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936081" y="990328"/>
            <a:ext cx="5779150" cy="2230354"/>
          </a:xfrm>
        </p:spPr>
        <p:txBody>
          <a:bodyPr/>
          <a:lstStyle/>
          <a:p>
            <a:r>
              <a:rPr lang="hr-HR" sz="2400" dirty="0"/>
              <a:t>pet parkova prirode </a:t>
            </a:r>
          </a:p>
          <a:p>
            <a:r>
              <a:rPr lang="hr-HR" sz="2400" dirty="0"/>
              <a:t>dva regionalna parka </a:t>
            </a:r>
          </a:p>
          <a:p>
            <a:r>
              <a:rPr lang="hr-HR" sz="2400" dirty="0"/>
              <a:t>jedan geopark </a:t>
            </a:r>
          </a:p>
          <a:p>
            <a:r>
              <a:rPr lang="hr-HR" sz="2400" dirty="0"/>
              <a:t>srednjoeuropsko nasljeđe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07883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20C4C-B4F9-4512-BE24-CCE210BC9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19" y="55400"/>
            <a:ext cx="8229240" cy="498598"/>
          </a:xfrm>
        </p:spPr>
        <p:txBody>
          <a:bodyPr/>
          <a:lstStyle/>
          <a:p>
            <a:r>
              <a:rPr lang="hr-HR" sz="3600" dirty="0"/>
              <a:t>Prirodna baština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2BBD24-E5EC-4BEF-B80B-3C1117603EE4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64319" y="912191"/>
            <a:ext cx="8229240" cy="1918474"/>
          </a:xfrm>
        </p:spPr>
        <p:txBody>
          <a:bodyPr/>
          <a:lstStyle/>
          <a:p>
            <a:r>
              <a:rPr lang="hr-HR" sz="2400" b="1" u="sng" dirty="0"/>
              <a:t>PP Kopački rit</a:t>
            </a:r>
            <a:r>
              <a:rPr lang="hr-HR" sz="2400" dirty="0"/>
              <a:t> - poplavno područje desnog zaobalja Dunava na sjeveroistoku Hrvatske, međurječje Drave i Dunava</a:t>
            </a:r>
          </a:p>
          <a:p>
            <a:r>
              <a:rPr lang="hr-HR" sz="2400" dirty="0"/>
              <a:t>močvare</a:t>
            </a:r>
          </a:p>
          <a:p>
            <a:r>
              <a:rPr lang="hr-HR" sz="2400" dirty="0"/>
              <a:t>tršćaci - staništa (280 vrsta ptica i divljač)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43E386-30CF-495A-8C9B-2C5A13DA3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019" y="2830665"/>
            <a:ext cx="2781120" cy="217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94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5B4273-D2EE-4AD2-8F03-3D2DA1F3EBDE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92882" y="832064"/>
            <a:ext cx="8229240" cy="2507353"/>
          </a:xfrm>
        </p:spPr>
        <p:txBody>
          <a:bodyPr/>
          <a:lstStyle/>
          <a:p>
            <a:r>
              <a:rPr lang="hr-HR" sz="2400" b="1" u="sng" dirty="0"/>
              <a:t>PP Lonjsko polje </a:t>
            </a:r>
            <a:r>
              <a:rPr lang="hr-HR" sz="2400" dirty="0"/>
              <a:t>- močvarno područje Republike Hrvatske</a:t>
            </a:r>
          </a:p>
          <a:p>
            <a:r>
              <a:rPr lang="hr-HR" sz="2400" dirty="0"/>
              <a:t>Savska poplavna ravnica (između Siska i Stare Gradiške) </a:t>
            </a:r>
          </a:p>
          <a:p>
            <a:r>
              <a:rPr lang="hr-HR" sz="2400" dirty="0"/>
              <a:t>Čigoč - selo roda</a:t>
            </a:r>
          </a:p>
          <a:p>
            <a:r>
              <a:rPr lang="hr-HR" sz="2400" dirty="0"/>
              <a:t>Krapje – posavske kuće</a:t>
            </a:r>
          </a:p>
          <a:p>
            <a:r>
              <a:rPr lang="hr-HR" sz="2400" dirty="0"/>
              <a:t>Krapje đol – rezervat ptica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A5BD2B-8D06-434D-8A1E-EA76B1149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825" y="2340227"/>
            <a:ext cx="3298032" cy="254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9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0A72FD6-03EF-4DFA-BCCB-1505C12D455D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03909" y="928789"/>
            <a:ext cx="8229240" cy="1125436"/>
          </a:xfrm>
        </p:spPr>
        <p:txBody>
          <a:bodyPr/>
          <a:lstStyle/>
          <a:p>
            <a:r>
              <a:rPr lang="hr-HR" sz="2400" b="1" u="sng" dirty="0"/>
              <a:t>PP Medvednica </a:t>
            </a:r>
            <a:r>
              <a:rPr lang="hr-HR" sz="2400" dirty="0"/>
              <a:t> - rekreacijski prostor s više planinarskih domova i skijalištem</a:t>
            </a:r>
          </a:p>
          <a:p>
            <a:r>
              <a:rPr lang="hr-HR" sz="2400" dirty="0"/>
              <a:t> u JZ dijelu - špilja Veternica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2B5F4-2547-4978-BC26-5747EBECB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343" y="2137325"/>
            <a:ext cx="3943350" cy="2962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143748-9174-47C4-8D3D-88F306410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87" y="2118018"/>
            <a:ext cx="3729057" cy="289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92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6775BA1-59DD-48C6-A5A5-00FC632EEA5C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14746" y="860327"/>
            <a:ext cx="8229240" cy="793038"/>
          </a:xfrm>
        </p:spPr>
        <p:txBody>
          <a:bodyPr/>
          <a:lstStyle/>
          <a:p>
            <a:r>
              <a:rPr lang="pl-PL" sz="2400" b="1" u="sng" dirty="0"/>
              <a:t>PP Žumberak – Samoborsko gorje </a:t>
            </a:r>
            <a:r>
              <a:rPr lang="pl-PL" sz="2400" dirty="0"/>
              <a:t>– </a:t>
            </a:r>
          </a:p>
          <a:p>
            <a:pPr marL="0" indent="0">
              <a:buNone/>
            </a:pPr>
            <a:r>
              <a:rPr lang="pl-PL" sz="2400" dirty="0"/>
              <a:t>rijetko naseljen gorski kraj zapadno od Samobora</a:t>
            </a:r>
            <a:endParaRPr lang="hr-HR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202EE5-3FBF-4351-9910-6AED64747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727" y="1857898"/>
            <a:ext cx="4302269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6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ADC9346-C5B5-4E1F-A3F3-4BCB3CBE5B58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52400" y="857007"/>
            <a:ext cx="8229240" cy="2434513"/>
          </a:xfrm>
        </p:spPr>
        <p:txBody>
          <a:bodyPr/>
          <a:lstStyle/>
          <a:p>
            <a:r>
              <a:rPr lang="hr-HR" sz="2400" b="1" u="sng" dirty="0"/>
              <a:t>PP Papuk </a:t>
            </a:r>
            <a:r>
              <a:rPr lang="hr-HR" sz="2400" dirty="0"/>
              <a:t> - Papuk i dio Krndije</a:t>
            </a:r>
          </a:p>
          <a:p>
            <a:r>
              <a:rPr lang="hr-HR" sz="2400" dirty="0"/>
              <a:t>očuvane šume (Jankovac i tridesetak metara visok slap Skakavac)</a:t>
            </a:r>
          </a:p>
          <a:p>
            <a:r>
              <a:rPr lang="hr-HR" sz="2400" dirty="0"/>
              <a:t>vulkanske stijene na području Rupnice -  UNESCO ga je proglasio svjetskim geoparkom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224BF5-D1CE-4CDC-9194-9F4462991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164" y="2488054"/>
            <a:ext cx="3239799" cy="254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21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1820B41-CAA0-4346-9542-7FE466324DA8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38545" y="1303675"/>
            <a:ext cx="8229240" cy="793038"/>
          </a:xfrm>
        </p:spPr>
        <p:txBody>
          <a:bodyPr/>
          <a:lstStyle/>
          <a:p>
            <a:r>
              <a:rPr lang="hr-HR" sz="2400" b="1" u="sng" dirty="0"/>
              <a:t>Regionalni park Mura-Drava </a:t>
            </a:r>
            <a:r>
              <a:rPr lang="hr-HR" sz="2400" dirty="0"/>
              <a:t>(na području 5 županija)</a:t>
            </a:r>
          </a:p>
          <a:p>
            <a:r>
              <a:rPr lang="hr-HR" sz="2400" b="1" u="sng" dirty="0"/>
              <a:t>Regionalni park Moslavačka gora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9E958-1760-4EA8-9122-0D94474AB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309" y="2346012"/>
            <a:ext cx="7038109" cy="279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41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273</Words>
  <Application>Microsoft Office PowerPoint</Application>
  <PresentationFormat>On-screen Show (16:9)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Prirodna baština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Kulturna baština</vt:lpstr>
      <vt:lpstr>PowerPoint Presentation</vt:lpstr>
      <vt:lpstr>Zadatak </vt:lpstr>
      <vt:lpstr>Nematerijalna kulturna baština</vt:lpstr>
      <vt:lpstr>Ponavljanje </vt:lpstr>
      <vt:lpstr>Izradila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jloncar</dc:creator>
  <dc:description/>
  <cp:lastModifiedBy>Marija Ros Kozarić</cp:lastModifiedBy>
  <cp:revision>25</cp:revision>
  <dcterms:created xsi:type="dcterms:W3CDTF">2019-03-27T12:00:31Z</dcterms:created>
  <dcterms:modified xsi:type="dcterms:W3CDTF">2020-03-03T17:51:32Z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Prikaz na zaslonu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